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eague Spartan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6" d="100"/>
          <a:sy n="76" d="100"/>
        </p:scale>
        <p:origin x="-41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svg"/><Relationship Id="rId3" Type="http://schemas.openxmlformats.org/officeDocument/2006/relationships/image" Target="../media/image7.sv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64725" y="4340209"/>
            <a:ext cx="6923275" cy="5767235"/>
            <a:chOff x="0" y="0"/>
            <a:chExt cx="9231033" cy="7689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30995" cy="7689596"/>
            </a:xfrm>
            <a:custGeom>
              <a:avLst/>
              <a:gdLst/>
              <a:ahLst/>
              <a:cxnLst/>
              <a:rect l="l" t="t" r="r" b="b"/>
              <a:pathLst>
                <a:path w="9230995" h="7689596">
                  <a:moveTo>
                    <a:pt x="0" y="0"/>
                  </a:moveTo>
                  <a:lnTo>
                    <a:pt x="9230995" y="0"/>
                  </a:lnTo>
                  <a:lnTo>
                    <a:pt x="9230995" y="7689596"/>
                  </a:lnTo>
                  <a:lnTo>
                    <a:pt x="0" y="7689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505" r="-1250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3657600" y="176315"/>
            <a:ext cx="18191978" cy="5259134"/>
          </a:xfrm>
          <a:custGeom>
            <a:avLst/>
            <a:gdLst/>
            <a:ahLst/>
            <a:cxnLst/>
            <a:rect l="l" t="t" r="r" b="b"/>
            <a:pathLst>
              <a:path w="18191978" h="5259134">
                <a:moveTo>
                  <a:pt x="0" y="0"/>
                </a:moveTo>
                <a:lnTo>
                  <a:pt x="18191979" y="0"/>
                </a:lnTo>
                <a:lnTo>
                  <a:pt x="18191979" y="5259133"/>
                </a:lnTo>
                <a:lnTo>
                  <a:pt x="0" y="5259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3" b="-2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1790700"/>
            <a:ext cx="10896600" cy="2859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290"/>
              </a:lnSpc>
            </a:pPr>
            <a:r>
              <a:rPr lang="en-US" sz="22514" dirty="0" err="1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Gattuso</a:t>
            </a:r>
            <a:endParaRPr lang="en-US" sz="22514" dirty="0">
              <a:solidFill>
                <a:srgbClr val="223867"/>
              </a:solidFill>
              <a:latin typeface="Higuen Elegant Serif"/>
              <a:ea typeface="Higuen Elegant Serif"/>
              <a:cs typeface="Higuen Elegant Serif"/>
              <a:sym typeface="Higuen Elegant Serif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5938" y="404486"/>
            <a:ext cx="5535911" cy="96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2"/>
              </a:lnSpc>
            </a:pPr>
            <a:r>
              <a:rPr lang="en-US" sz="3820" b="1" dirty="0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REALTÀ SPORTIVA LEGATA A GENNARO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47080" y="480879"/>
            <a:ext cx="9125360" cy="8777421"/>
          </a:xfrm>
          <a:custGeom>
            <a:avLst/>
            <a:gdLst/>
            <a:ahLst/>
            <a:cxnLst/>
            <a:rect l="l" t="t" r="r" b="b"/>
            <a:pathLst>
              <a:path w="9125360" h="8777421">
                <a:moveTo>
                  <a:pt x="0" y="0"/>
                </a:moveTo>
                <a:lnTo>
                  <a:pt x="9125359" y="0"/>
                </a:lnTo>
                <a:lnTo>
                  <a:pt x="9125359" y="8777421"/>
                </a:lnTo>
                <a:lnTo>
                  <a:pt x="0" y="8777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4919548"/>
            <a:ext cx="77724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5"/>
              </a:lnSpc>
            </a:pPr>
            <a:r>
              <a:rPr lang="en-US" sz="4066" b="1" dirty="0" smtClean="0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PERCORSO </a:t>
            </a:r>
            <a:r>
              <a:rPr lang="en-US" sz="4066" b="1" dirty="0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SPORTIVO DI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5742318"/>
            <a:ext cx="7398001" cy="112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13"/>
              </a:lnSpc>
            </a:pPr>
            <a:r>
              <a:rPr lang="en-US" sz="9811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Gattuso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7086600"/>
            <a:ext cx="8115300" cy="195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NATO A CORIGLIANO CALABRO NEL 1978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ESPERIENZA FORMATIVA CON I GLASGOW RANGERS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2 CHAMPIONS LEAGUE E 2 SCUDETTI CON IL MILAN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CAMPIONE DEL MONDO 2006 CON L'ITALIA</a:t>
            </a:r>
          </a:p>
        </p:txBody>
      </p:sp>
      <p:sp>
        <p:nvSpPr>
          <p:cNvPr id="6" name="Freeform 6"/>
          <p:cNvSpPr/>
          <p:nvPr/>
        </p:nvSpPr>
        <p:spPr>
          <a:xfrm rot="5374860">
            <a:off x="14136757" y="-1912134"/>
            <a:ext cx="7329840" cy="10665114"/>
          </a:xfrm>
          <a:custGeom>
            <a:avLst/>
            <a:gdLst/>
            <a:ahLst/>
            <a:cxnLst/>
            <a:rect l="l" t="t" r="r" b="b"/>
            <a:pathLst>
              <a:path w="7329840" h="10665114">
                <a:moveTo>
                  <a:pt x="0" y="0"/>
                </a:moveTo>
                <a:lnTo>
                  <a:pt x="7329840" y="0"/>
                </a:lnTo>
                <a:lnTo>
                  <a:pt x="7329840" y="10665114"/>
                </a:lnTo>
                <a:lnTo>
                  <a:pt x="0" y="10665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6" r="-16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99215" y="878072"/>
            <a:ext cx="7153885" cy="7967853"/>
            <a:chOff x="0" y="0"/>
            <a:chExt cx="9538513" cy="106238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38462" cy="10623804"/>
            </a:xfrm>
            <a:custGeom>
              <a:avLst/>
              <a:gdLst/>
              <a:ahLst/>
              <a:cxnLst/>
              <a:rect l="l" t="t" r="r" b="b"/>
              <a:pathLst>
                <a:path w="9538462" h="10623804">
                  <a:moveTo>
                    <a:pt x="0" y="0"/>
                  </a:moveTo>
                  <a:lnTo>
                    <a:pt x="9538462" y="0"/>
                  </a:lnTo>
                  <a:lnTo>
                    <a:pt x="9538462" y="10623804"/>
                  </a:lnTo>
                  <a:lnTo>
                    <a:pt x="0" y="10623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831" b="-3831"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74860">
            <a:off x="9801606" y="-1628746"/>
            <a:ext cx="7329840" cy="10665114"/>
          </a:xfrm>
          <a:custGeom>
            <a:avLst/>
            <a:gdLst/>
            <a:ahLst/>
            <a:cxnLst/>
            <a:rect l="l" t="t" r="r" b="b"/>
            <a:pathLst>
              <a:path w="7329840" h="10665114">
                <a:moveTo>
                  <a:pt x="0" y="0"/>
                </a:moveTo>
                <a:lnTo>
                  <a:pt x="7329840" y="0"/>
                </a:lnTo>
                <a:lnTo>
                  <a:pt x="7329840" y="10665113"/>
                </a:lnTo>
                <a:lnTo>
                  <a:pt x="0" y="1066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6" r="-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27898" y="2081803"/>
            <a:ext cx="9125360" cy="7431024"/>
          </a:xfrm>
          <a:custGeom>
            <a:avLst/>
            <a:gdLst/>
            <a:ahLst/>
            <a:cxnLst/>
            <a:rect l="l" t="t" r="r" b="b"/>
            <a:pathLst>
              <a:path w="9125360" h="7431024">
                <a:moveTo>
                  <a:pt x="0" y="0"/>
                </a:moveTo>
                <a:lnTo>
                  <a:pt x="9125360" y="0"/>
                </a:lnTo>
                <a:lnTo>
                  <a:pt x="9125360" y="7431024"/>
                </a:lnTo>
                <a:lnTo>
                  <a:pt x="0" y="743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20067" y="2510104"/>
            <a:ext cx="7980683" cy="6065368"/>
            <a:chOff x="0" y="0"/>
            <a:chExt cx="10640911" cy="80871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40949" cy="8087106"/>
            </a:xfrm>
            <a:custGeom>
              <a:avLst/>
              <a:gdLst/>
              <a:ahLst/>
              <a:cxnLst/>
              <a:rect l="l" t="t" r="r" b="b"/>
              <a:pathLst>
                <a:path w="10640949" h="8087106">
                  <a:moveTo>
                    <a:pt x="0" y="0"/>
                  </a:moveTo>
                  <a:lnTo>
                    <a:pt x="10640949" y="0"/>
                  </a:lnTo>
                  <a:lnTo>
                    <a:pt x="10640949" y="8087106"/>
                  </a:lnTo>
                  <a:lnTo>
                    <a:pt x="0" y="8087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657" b="-265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55937" y="344891"/>
            <a:ext cx="7234695" cy="68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37"/>
              </a:lnSpc>
            </a:pPr>
            <a:r>
              <a:rPr lang="en-US" sz="5995" b="1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GATTUSO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8630" y="1018404"/>
            <a:ext cx="12935893" cy="112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13"/>
              </a:lnSpc>
            </a:pPr>
            <a:r>
              <a:rPr lang="en-US" sz="9811" dirty="0" err="1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modello</a:t>
            </a:r>
            <a:r>
              <a:rPr lang="en-US" sz="9811" dirty="0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 per </a:t>
            </a:r>
            <a:r>
              <a:rPr lang="en-US" sz="9811" dirty="0" err="1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i</a:t>
            </a:r>
            <a:r>
              <a:rPr lang="en-US" sz="9811" dirty="0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 </a:t>
            </a:r>
            <a:r>
              <a:rPr lang="en-US" sz="9811" dirty="0" err="1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giovani</a:t>
            </a:r>
            <a:endParaRPr lang="en-US" sz="9811" dirty="0">
              <a:solidFill>
                <a:srgbClr val="223867"/>
              </a:solidFill>
              <a:latin typeface="Higuen Elegant Serif"/>
              <a:ea typeface="Higuen Elegant Serif"/>
              <a:cs typeface="Higuen Elegant Serif"/>
              <a:sym typeface="Higuen Elegant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5937" y="2994174"/>
            <a:ext cx="7533694" cy="454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1"/>
              </a:lnSpc>
            </a:pPr>
            <a:r>
              <a:rPr lang="en-US" sz="317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MENTALITÀ E I VALORI DI GATTUSO ISPIRANO I GIOVANI ATLETI:</a:t>
            </a:r>
          </a:p>
          <a:p>
            <a:pPr algn="l">
              <a:lnSpc>
                <a:spcPts val="4451"/>
              </a:lnSpc>
            </a:pPr>
            <a:r>
              <a:rPr lang="en-US" sz="317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DETERMINAZIONE E GRINTA IN OGNI SFIDA</a:t>
            </a:r>
          </a:p>
          <a:p>
            <a:pPr algn="l">
              <a:lnSpc>
                <a:spcPts val="4451"/>
              </a:lnSpc>
            </a:pPr>
            <a:r>
              <a:rPr lang="en-US" sz="317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RISPETTO PER COMPAGNI E AVVERSARI</a:t>
            </a:r>
          </a:p>
          <a:p>
            <a:pPr algn="l">
              <a:lnSpc>
                <a:spcPts val="4451"/>
              </a:lnSpc>
            </a:pPr>
            <a:r>
              <a:rPr lang="en-US" sz="317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SACRIFICIO E DISCIPLINA QUOTIDIANA</a:t>
            </a:r>
          </a:p>
          <a:p>
            <a:pPr algn="l">
              <a:lnSpc>
                <a:spcPts val="4451"/>
              </a:lnSpc>
            </a:pPr>
            <a:r>
              <a:rPr lang="en-US" sz="317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LAVORO DI SQUADRA E MIGLIORAMENTO COSTANTE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74860">
            <a:off x="9483919" y="-1912134"/>
            <a:ext cx="7329840" cy="10665114"/>
          </a:xfrm>
          <a:custGeom>
            <a:avLst/>
            <a:gdLst/>
            <a:ahLst/>
            <a:cxnLst/>
            <a:rect l="l" t="t" r="r" b="b"/>
            <a:pathLst>
              <a:path w="7329840" h="10665114">
                <a:moveTo>
                  <a:pt x="0" y="0"/>
                </a:moveTo>
                <a:lnTo>
                  <a:pt x="7329840" y="0"/>
                </a:lnTo>
                <a:lnTo>
                  <a:pt x="7329840" y="10665114"/>
                </a:lnTo>
                <a:lnTo>
                  <a:pt x="0" y="10665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6" r="-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4217" y="3512287"/>
            <a:ext cx="9125360" cy="5746013"/>
          </a:xfrm>
          <a:custGeom>
            <a:avLst/>
            <a:gdLst/>
            <a:ahLst/>
            <a:cxnLst/>
            <a:rect l="l" t="t" r="r" b="b"/>
            <a:pathLst>
              <a:path w="9125360" h="5746013">
                <a:moveTo>
                  <a:pt x="0" y="0"/>
                </a:moveTo>
                <a:lnTo>
                  <a:pt x="9125360" y="0"/>
                </a:lnTo>
                <a:lnTo>
                  <a:pt x="9125360" y="5746013"/>
                </a:lnTo>
                <a:lnTo>
                  <a:pt x="0" y="5746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446611" y="3255169"/>
            <a:ext cx="9632966" cy="5507888"/>
            <a:chOff x="0" y="0"/>
            <a:chExt cx="12843954" cy="7343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43891" cy="7343775"/>
            </a:xfrm>
            <a:custGeom>
              <a:avLst/>
              <a:gdLst/>
              <a:ahLst/>
              <a:cxnLst/>
              <a:rect l="l" t="t" r="r" b="b"/>
              <a:pathLst>
                <a:path w="12843891" h="7343775">
                  <a:moveTo>
                    <a:pt x="918337" y="0"/>
                  </a:moveTo>
                  <a:lnTo>
                    <a:pt x="11925554" y="0"/>
                  </a:lnTo>
                  <a:cubicBezTo>
                    <a:pt x="12169140" y="0"/>
                    <a:pt x="12402693" y="96774"/>
                    <a:pt x="12574905" y="268986"/>
                  </a:cubicBezTo>
                  <a:cubicBezTo>
                    <a:pt x="12747117" y="441198"/>
                    <a:pt x="12843891" y="674751"/>
                    <a:pt x="12843891" y="918337"/>
                  </a:cubicBezTo>
                  <a:lnTo>
                    <a:pt x="12843891" y="6425438"/>
                  </a:lnTo>
                  <a:cubicBezTo>
                    <a:pt x="12843891" y="6669024"/>
                    <a:pt x="12747117" y="6902577"/>
                    <a:pt x="12574905" y="7074789"/>
                  </a:cubicBezTo>
                  <a:cubicBezTo>
                    <a:pt x="12402693" y="7247001"/>
                    <a:pt x="12169140" y="7343775"/>
                    <a:pt x="11925554" y="7343775"/>
                  </a:cubicBezTo>
                  <a:lnTo>
                    <a:pt x="918337" y="7343775"/>
                  </a:lnTo>
                  <a:cubicBezTo>
                    <a:pt x="674751" y="7343775"/>
                    <a:pt x="441198" y="7247001"/>
                    <a:pt x="268986" y="7074789"/>
                  </a:cubicBezTo>
                  <a:cubicBezTo>
                    <a:pt x="96774" y="6902577"/>
                    <a:pt x="0" y="6669024"/>
                    <a:pt x="0" y="6425438"/>
                  </a:cubicBezTo>
                  <a:lnTo>
                    <a:pt x="0" y="918337"/>
                  </a:lnTo>
                  <a:cubicBezTo>
                    <a:pt x="0" y="674751"/>
                    <a:pt x="96774" y="441198"/>
                    <a:pt x="268986" y="268986"/>
                  </a:cubicBezTo>
                  <a:cubicBezTo>
                    <a:pt x="441198" y="96774"/>
                    <a:pt x="674751" y="0"/>
                    <a:pt x="918337" y="0"/>
                  </a:cubicBezTo>
                  <a:close/>
                </a:path>
              </a:pathLst>
            </a:custGeom>
            <a:blipFill>
              <a:blip r:embed="rId6"/>
              <a:stretch>
                <a:fillRect l="-128" r="-128" b="-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12950" y="986238"/>
            <a:ext cx="595925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56"/>
              </a:lnSpc>
            </a:pPr>
            <a:r>
              <a:rPr lang="en-US" sz="4703" b="1" dirty="0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 SPORT COME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950" y="1699470"/>
            <a:ext cx="12935893" cy="98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5"/>
              </a:lnSpc>
            </a:pPr>
            <a:r>
              <a:rPr lang="en-US" sz="8218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aggregazione e inclusione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828" y="3372993"/>
            <a:ext cx="8221199" cy="44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7"/>
              </a:lnSpc>
            </a:pPr>
            <a:r>
              <a:rPr lang="en-US" sz="3561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 SPORT UNISCE RAGAZZI DA CONTESTI DIVERSI, FAVORENDO RISPETTO, COLLABORAZIONE E INCLUSIONE. IL GRUPPO VIENE PRIMA DEL SINGOLO, COME INSEGNA GATTUSO: INSIEME SI CRESCE E SI COSTRUISCE UNA COMUNITÀ PIÙ FORTE.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74860">
            <a:off x="9483919" y="-1912134"/>
            <a:ext cx="7329840" cy="10665114"/>
          </a:xfrm>
          <a:custGeom>
            <a:avLst/>
            <a:gdLst/>
            <a:ahLst/>
            <a:cxnLst/>
            <a:rect l="l" t="t" r="r" b="b"/>
            <a:pathLst>
              <a:path w="7329840" h="10665114">
                <a:moveTo>
                  <a:pt x="0" y="0"/>
                </a:moveTo>
                <a:lnTo>
                  <a:pt x="7329840" y="0"/>
                </a:lnTo>
                <a:lnTo>
                  <a:pt x="7329840" y="10665114"/>
                </a:lnTo>
                <a:lnTo>
                  <a:pt x="0" y="10665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6" r="-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64472" y="-238115"/>
            <a:ext cx="8142027" cy="6439995"/>
          </a:xfrm>
          <a:custGeom>
            <a:avLst/>
            <a:gdLst/>
            <a:ahLst/>
            <a:cxnLst/>
            <a:rect l="l" t="t" r="r" b="b"/>
            <a:pathLst>
              <a:path w="8142027" h="6439995">
                <a:moveTo>
                  <a:pt x="0" y="0"/>
                </a:moveTo>
                <a:lnTo>
                  <a:pt x="8142027" y="0"/>
                </a:lnTo>
                <a:lnTo>
                  <a:pt x="8142027" y="6439995"/>
                </a:lnTo>
                <a:lnTo>
                  <a:pt x="0" y="64399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915930" y="6883013"/>
            <a:ext cx="1919849" cy="2853309"/>
            <a:chOff x="0" y="0"/>
            <a:chExt cx="2559799" cy="3804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9812" cy="3804412"/>
            </a:xfrm>
            <a:custGeom>
              <a:avLst/>
              <a:gdLst/>
              <a:ahLst/>
              <a:cxnLst/>
              <a:rect l="l" t="t" r="r" b="b"/>
              <a:pathLst>
                <a:path w="2559812" h="3804412">
                  <a:moveTo>
                    <a:pt x="0" y="0"/>
                  </a:moveTo>
                  <a:lnTo>
                    <a:pt x="2559812" y="0"/>
                  </a:lnTo>
                  <a:lnTo>
                    <a:pt x="2559812" y="3804412"/>
                  </a:lnTo>
                  <a:lnTo>
                    <a:pt x="0" y="3804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6" r="-1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488556" y="7110470"/>
            <a:ext cx="3568960" cy="1960607"/>
            <a:chOff x="0" y="0"/>
            <a:chExt cx="4758614" cy="26141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58563" cy="2614168"/>
            </a:xfrm>
            <a:custGeom>
              <a:avLst/>
              <a:gdLst/>
              <a:ahLst/>
              <a:cxnLst/>
              <a:rect l="l" t="t" r="r" b="b"/>
              <a:pathLst>
                <a:path w="4758563" h="2614168">
                  <a:moveTo>
                    <a:pt x="0" y="0"/>
                  </a:moveTo>
                  <a:lnTo>
                    <a:pt x="4758563" y="0"/>
                  </a:lnTo>
                  <a:lnTo>
                    <a:pt x="4758563" y="2614168"/>
                  </a:lnTo>
                  <a:lnTo>
                    <a:pt x="0" y="26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9" r="-1" b="-38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153126" y="6808241"/>
            <a:ext cx="2812504" cy="2812504"/>
            <a:chOff x="0" y="0"/>
            <a:chExt cx="3750005" cy="37500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50056" cy="3750056"/>
            </a:xfrm>
            <a:custGeom>
              <a:avLst/>
              <a:gdLst/>
              <a:ahLst/>
              <a:cxnLst/>
              <a:rect l="l" t="t" r="r" b="b"/>
              <a:pathLst>
                <a:path w="3750056" h="3750056">
                  <a:moveTo>
                    <a:pt x="0" y="0"/>
                  </a:moveTo>
                  <a:lnTo>
                    <a:pt x="3750056" y="0"/>
                  </a:lnTo>
                  <a:lnTo>
                    <a:pt x="3750056" y="3750056"/>
                  </a:lnTo>
                  <a:lnTo>
                    <a:pt x="0" y="375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1" b="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976939" y="7124348"/>
            <a:ext cx="2250824" cy="2191741"/>
            <a:chOff x="0" y="0"/>
            <a:chExt cx="3001099" cy="2922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01137" cy="2922270"/>
            </a:xfrm>
            <a:custGeom>
              <a:avLst/>
              <a:gdLst/>
              <a:ahLst/>
              <a:cxnLst/>
              <a:rect l="l" t="t" r="r" b="b"/>
              <a:pathLst>
                <a:path w="3001137" h="2922270">
                  <a:moveTo>
                    <a:pt x="0" y="0"/>
                  </a:moveTo>
                  <a:lnTo>
                    <a:pt x="3001137" y="0"/>
                  </a:lnTo>
                  <a:lnTo>
                    <a:pt x="3001137" y="2922270"/>
                  </a:lnTo>
                  <a:lnTo>
                    <a:pt x="0" y="292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76" r="1" b="-77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4265128" y="7487050"/>
            <a:ext cx="1443190" cy="1443190"/>
          </a:xfrm>
          <a:custGeom>
            <a:avLst/>
            <a:gdLst/>
            <a:ahLst/>
            <a:cxnLst/>
            <a:rect l="l" t="t" r="r" b="b"/>
            <a:pathLst>
              <a:path w="1443190" h="1443190">
                <a:moveTo>
                  <a:pt x="0" y="0"/>
                </a:moveTo>
                <a:lnTo>
                  <a:pt x="1443190" y="0"/>
                </a:lnTo>
                <a:lnTo>
                  <a:pt x="1443190" y="1443190"/>
                </a:lnTo>
                <a:lnTo>
                  <a:pt x="0" y="1443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91932" y="7487050"/>
            <a:ext cx="1443190" cy="1443190"/>
          </a:xfrm>
          <a:custGeom>
            <a:avLst/>
            <a:gdLst/>
            <a:ahLst/>
            <a:cxnLst/>
            <a:rect l="l" t="t" r="r" b="b"/>
            <a:pathLst>
              <a:path w="1443190" h="1443190">
                <a:moveTo>
                  <a:pt x="0" y="0"/>
                </a:moveTo>
                <a:lnTo>
                  <a:pt x="1443190" y="0"/>
                </a:lnTo>
                <a:lnTo>
                  <a:pt x="1443190" y="1443190"/>
                </a:lnTo>
                <a:lnTo>
                  <a:pt x="0" y="1443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73107" y="7487050"/>
            <a:ext cx="1643663" cy="1567805"/>
          </a:xfrm>
          <a:custGeom>
            <a:avLst/>
            <a:gdLst/>
            <a:ahLst/>
            <a:cxnLst/>
            <a:rect l="l" t="t" r="r" b="b"/>
            <a:pathLst>
              <a:path w="1643663" h="1567805">
                <a:moveTo>
                  <a:pt x="0" y="0"/>
                </a:moveTo>
                <a:lnTo>
                  <a:pt x="1643662" y="0"/>
                </a:lnTo>
                <a:lnTo>
                  <a:pt x="1643662" y="1567806"/>
                </a:lnTo>
                <a:lnTo>
                  <a:pt x="0" y="15678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t="-2419" b="-2419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1427400" y="161725"/>
            <a:ext cx="4674946" cy="5878430"/>
            <a:chOff x="0" y="0"/>
            <a:chExt cx="6233262" cy="78379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3287" cy="7837932"/>
            </a:xfrm>
            <a:custGeom>
              <a:avLst/>
              <a:gdLst/>
              <a:ahLst/>
              <a:cxnLst/>
              <a:rect l="l" t="t" r="r" b="b"/>
              <a:pathLst>
                <a:path w="6233287" h="7837932">
                  <a:moveTo>
                    <a:pt x="0" y="0"/>
                  </a:moveTo>
                  <a:lnTo>
                    <a:pt x="6233287" y="0"/>
                  </a:lnTo>
                  <a:lnTo>
                    <a:pt x="6233287" y="7837932"/>
                  </a:lnTo>
                  <a:lnTo>
                    <a:pt x="0" y="7837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2" r="-1132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310678"/>
            <a:ext cx="646794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4"/>
              </a:lnSpc>
            </a:pPr>
            <a:r>
              <a:rPr lang="en-US" sz="3398" b="1" dirty="0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VALORI DELLO SPORT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152498"/>
            <a:ext cx="12935893" cy="112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13"/>
              </a:lnSpc>
            </a:pPr>
            <a:r>
              <a:rPr lang="en-US" sz="9811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secondo Gattuso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496780"/>
            <a:ext cx="8115300" cy="265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2996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VALORI FONDAMENTALI CHE GENNARO GATTUSO HA SEMPRE INCARNATO E TRASMESSO AI GIOVANI ATTRAVERSO LA SUA CARRIERA E IL SUO ESEMPIO QUOTIDIANO SUL CAMPO E FUORI.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74860">
            <a:off x="9483919" y="-1912134"/>
            <a:ext cx="7329840" cy="10665114"/>
          </a:xfrm>
          <a:custGeom>
            <a:avLst/>
            <a:gdLst/>
            <a:ahLst/>
            <a:cxnLst/>
            <a:rect l="l" t="t" r="r" b="b"/>
            <a:pathLst>
              <a:path w="7329840" h="10665114">
                <a:moveTo>
                  <a:pt x="0" y="0"/>
                </a:moveTo>
                <a:lnTo>
                  <a:pt x="7329840" y="0"/>
                </a:lnTo>
                <a:lnTo>
                  <a:pt x="7329840" y="10665114"/>
                </a:lnTo>
                <a:lnTo>
                  <a:pt x="0" y="10665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6" r="-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71774" y="1952787"/>
            <a:ext cx="9200998" cy="7567174"/>
          </a:xfrm>
          <a:custGeom>
            <a:avLst/>
            <a:gdLst/>
            <a:ahLst/>
            <a:cxnLst/>
            <a:rect l="l" t="t" r="r" b="b"/>
            <a:pathLst>
              <a:path w="9200998" h="7567174">
                <a:moveTo>
                  <a:pt x="0" y="0"/>
                </a:moveTo>
                <a:lnTo>
                  <a:pt x="9200997" y="0"/>
                </a:lnTo>
                <a:lnTo>
                  <a:pt x="9200997" y="7567174"/>
                </a:lnTo>
                <a:lnTo>
                  <a:pt x="0" y="7567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455173" y="2586304"/>
            <a:ext cx="8195901" cy="6235694"/>
            <a:chOff x="0" y="0"/>
            <a:chExt cx="10927867" cy="83142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7842" cy="8314182"/>
            </a:xfrm>
            <a:custGeom>
              <a:avLst/>
              <a:gdLst/>
              <a:ahLst/>
              <a:cxnLst/>
              <a:rect l="l" t="t" r="r" b="b"/>
              <a:pathLst>
                <a:path w="10927842" h="8314182">
                  <a:moveTo>
                    <a:pt x="918337" y="0"/>
                  </a:moveTo>
                  <a:lnTo>
                    <a:pt x="10009505" y="0"/>
                  </a:lnTo>
                  <a:cubicBezTo>
                    <a:pt x="10253091" y="0"/>
                    <a:pt x="10486644" y="96774"/>
                    <a:pt x="10658856" y="268986"/>
                  </a:cubicBezTo>
                  <a:cubicBezTo>
                    <a:pt x="10831068" y="441198"/>
                    <a:pt x="10927842" y="674751"/>
                    <a:pt x="10927842" y="918337"/>
                  </a:cubicBezTo>
                  <a:lnTo>
                    <a:pt x="10927842" y="7395845"/>
                  </a:lnTo>
                  <a:cubicBezTo>
                    <a:pt x="10927842" y="7639431"/>
                    <a:pt x="10831068" y="7872984"/>
                    <a:pt x="10658856" y="8045196"/>
                  </a:cubicBezTo>
                  <a:cubicBezTo>
                    <a:pt x="10486644" y="8217408"/>
                    <a:pt x="10253091" y="8314182"/>
                    <a:pt x="10009505" y="8314182"/>
                  </a:cubicBezTo>
                  <a:lnTo>
                    <a:pt x="918337" y="8314182"/>
                  </a:lnTo>
                  <a:cubicBezTo>
                    <a:pt x="674751" y="8314182"/>
                    <a:pt x="441198" y="8217408"/>
                    <a:pt x="268986" y="8045196"/>
                  </a:cubicBezTo>
                  <a:cubicBezTo>
                    <a:pt x="96774" y="7872984"/>
                    <a:pt x="0" y="7639431"/>
                    <a:pt x="0" y="7395845"/>
                  </a:cubicBezTo>
                  <a:lnTo>
                    <a:pt x="0" y="918337"/>
                  </a:lnTo>
                  <a:cubicBezTo>
                    <a:pt x="0" y="674751"/>
                    <a:pt x="96774" y="441198"/>
                    <a:pt x="268986" y="268986"/>
                  </a:cubicBezTo>
                  <a:cubicBezTo>
                    <a:pt x="441198" y="96774"/>
                    <a:pt x="674751" y="0"/>
                    <a:pt x="918337" y="0"/>
                  </a:cubicBezTo>
                  <a:close/>
                </a:path>
              </a:pathLst>
            </a:custGeom>
            <a:blipFill>
              <a:blip r:embed="rId6"/>
              <a:stretch>
                <a:fillRect l="-935" r="-93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12950" y="373275"/>
            <a:ext cx="862625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63"/>
              </a:lnSpc>
            </a:pPr>
            <a:r>
              <a:rPr lang="en-US" sz="3701" b="1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L'IMPORTANZA DELLO SPORT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950" y="1136523"/>
            <a:ext cx="12935893" cy="105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94"/>
              </a:lnSpc>
            </a:pPr>
            <a:r>
              <a:rPr lang="en-US" sz="8782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nella crescita dei giovani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5114" y="2612546"/>
            <a:ext cx="7533694" cy="553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1"/>
              </a:lnSpc>
            </a:pPr>
            <a:r>
              <a:rPr lang="en-US" sz="3479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 SPORT È UNA VERA SCUOLA DI VITA: SVILUPPA AUTOSTIMA E SENSO DI RESPONSABILITÀ, INSEGNA A LAVORARE CON GLI ALTRI E A RISPETTARE LE REGOLE. PROMUOVE UNA SOCIETÀ PIÙ COESA E SOLIDALE. COME DIMOSTRA GATTUSO, I VALORI APPRESI IN CAMPO ACCOMPAGNANO PER TUTTA LA VITA.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47080" y="1691126"/>
            <a:ext cx="9125360" cy="7567174"/>
          </a:xfrm>
          <a:custGeom>
            <a:avLst/>
            <a:gdLst/>
            <a:ahLst/>
            <a:cxnLst/>
            <a:rect l="l" t="t" r="r" b="b"/>
            <a:pathLst>
              <a:path w="9125360" h="7567174">
                <a:moveTo>
                  <a:pt x="0" y="0"/>
                </a:moveTo>
                <a:lnTo>
                  <a:pt x="9125359" y="0"/>
                </a:lnTo>
                <a:lnTo>
                  <a:pt x="9125359" y="7567174"/>
                </a:lnTo>
                <a:lnTo>
                  <a:pt x="0" y="7567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22449" y="3395396"/>
            <a:ext cx="3191619" cy="8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41"/>
              </a:lnSpc>
            </a:pPr>
            <a:r>
              <a:rPr lang="en-US" sz="6305" b="1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GRAZIE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22449" y="4129049"/>
            <a:ext cx="8046596" cy="93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63"/>
              </a:lnSpc>
            </a:pPr>
            <a:r>
              <a:rPr lang="en-US" sz="8044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riflessione finale</a:t>
            </a:r>
          </a:p>
        </p:txBody>
      </p:sp>
      <p:sp>
        <p:nvSpPr>
          <p:cNvPr id="5" name="Freeform 5"/>
          <p:cNvSpPr/>
          <p:nvPr/>
        </p:nvSpPr>
        <p:spPr>
          <a:xfrm rot="5374860">
            <a:off x="14136757" y="-1912134"/>
            <a:ext cx="7329840" cy="10665114"/>
          </a:xfrm>
          <a:custGeom>
            <a:avLst/>
            <a:gdLst/>
            <a:ahLst/>
            <a:cxnLst/>
            <a:rect l="l" t="t" r="r" b="b"/>
            <a:pathLst>
              <a:path w="7329840" h="10665114">
                <a:moveTo>
                  <a:pt x="0" y="0"/>
                </a:moveTo>
                <a:lnTo>
                  <a:pt x="7329840" y="0"/>
                </a:lnTo>
                <a:lnTo>
                  <a:pt x="7329840" y="10665114"/>
                </a:lnTo>
                <a:lnTo>
                  <a:pt x="0" y="10665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6" r="-1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947482" y="1929241"/>
            <a:ext cx="5671052" cy="7149179"/>
            <a:chOff x="0" y="0"/>
            <a:chExt cx="7561402" cy="95322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61453" cy="9532239"/>
            </a:xfrm>
            <a:custGeom>
              <a:avLst/>
              <a:gdLst/>
              <a:ahLst/>
              <a:cxnLst/>
              <a:rect l="l" t="t" r="r" b="b"/>
              <a:pathLst>
                <a:path w="7561453" h="9532239">
                  <a:moveTo>
                    <a:pt x="0" y="0"/>
                  </a:moveTo>
                  <a:lnTo>
                    <a:pt x="7561453" y="0"/>
                  </a:lnTo>
                  <a:lnTo>
                    <a:pt x="7561453" y="9532239"/>
                  </a:lnTo>
                  <a:lnTo>
                    <a:pt x="0" y="9532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488" r="-2487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622449" y="5370481"/>
            <a:ext cx="8115300" cy="244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7"/>
              </a:lnSpc>
            </a:pPr>
            <a:r>
              <a:rPr lang="en-US" sz="3397">
                <a:solidFill>
                  <a:srgbClr val="4F6DA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"LA VERA VITTORIA È SUPERARE SE STESSI" – GENNARO GATTUSO. RIFLETTIAMO SUI VALORI DELLO SPORT NELLA VITA DEI GIOVANI. GRAZIE PER L'ATTENZIONE.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29465" y="8246450"/>
            <a:ext cx="2548135" cy="394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</a:pPr>
            <a:r>
              <a:rPr lang="en-US" sz="3000" b="1" dirty="0" err="1">
                <a:solidFill>
                  <a:srgbClr val="4F6DA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sitografia</a:t>
            </a:r>
            <a:endParaRPr lang="en-US" sz="3000" b="1" dirty="0">
              <a:solidFill>
                <a:srgbClr val="4F6DAE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29465" y="8640782"/>
            <a:ext cx="3236416" cy="104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6"/>
              </a:lnSpc>
            </a:pPr>
            <a:r>
              <a:rPr lang="en-US" sz="2100" dirty="0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https://chatgpt.com </a:t>
            </a:r>
          </a:p>
          <a:p>
            <a:pPr algn="just">
              <a:lnSpc>
                <a:spcPts val="2076"/>
              </a:lnSpc>
            </a:pPr>
            <a:r>
              <a:rPr lang="en-US" sz="2100" dirty="0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https://www.canva.com</a:t>
            </a:r>
          </a:p>
          <a:p>
            <a:pPr algn="just">
              <a:lnSpc>
                <a:spcPts val="2076"/>
              </a:lnSpc>
            </a:pPr>
            <a:r>
              <a:rPr lang="en-US" sz="2100" dirty="0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https://gemini.google.com</a:t>
            </a:r>
          </a:p>
          <a:p>
            <a:pPr algn="just">
              <a:lnSpc>
                <a:spcPts val="2078"/>
              </a:lnSpc>
            </a:pPr>
            <a:r>
              <a:rPr lang="en-US" sz="2100" dirty="0">
                <a:solidFill>
                  <a:srgbClr val="223867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https://it.wikipedia.org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262</Words>
  <Application>Microsoft Office PowerPoint</Application>
  <PresentationFormat>Personalizzato</PresentationFormat>
  <Paragraphs>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Higuen Elegant Serif</vt:lpstr>
      <vt:lpstr>Glacial Indifference</vt:lpstr>
      <vt:lpstr>League Spartan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REALTÀ SPORTIVA LEGATA A GENNARO</dc:title>
  <dc:creator>AMMINISTRATORE</dc:creator>
  <cp:lastModifiedBy>AMMINISTRATORE</cp:lastModifiedBy>
  <cp:revision>4</cp:revision>
  <dcterms:created xsi:type="dcterms:W3CDTF">2006-08-16T00:00:00Z</dcterms:created>
  <dcterms:modified xsi:type="dcterms:W3CDTF">2026-04-09T10:29:35Z</dcterms:modified>
  <dc:identifier>DAHGWGWcCCI</dc:identifier>
</cp:coreProperties>
</file>